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6858000" cy="9906000" type="A4"/>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669900"/>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87" d="100"/>
          <a:sy n="87" d="100"/>
        </p:scale>
        <p:origin x="27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64267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49718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286747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6370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91940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317325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52866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84806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270234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27129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2020CD9-618C-44A7-9C15-3975197CB931}" type="datetimeFigureOut">
              <a:rPr kumimoji="1" lang="ja-JP" altLang="en-US" smtClean="0"/>
              <a:t>2018/11/20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84287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2020CD9-618C-44A7-9C15-3975197CB931}" type="datetimeFigureOut">
              <a:rPr kumimoji="1" lang="ja-JP" altLang="en-US" smtClean="0"/>
              <a:t>2018/11/20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AA64C80-DF20-463E-94F8-8045C0547CB8}" type="slidenum">
              <a:rPr kumimoji="1" lang="ja-JP" altLang="en-US" smtClean="0"/>
              <a:t>‹#›</a:t>
            </a:fld>
            <a:endParaRPr kumimoji="1" lang="ja-JP" altLang="en-US"/>
          </a:p>
        </p:txBody>
      </p:sp>
    </p:spTree>
    <p:extLst>
      <p:ext uri="{BB962C8B-B14F-4D97-AF65-F5344CB8AC3E}">
        <p14:creationId xmlns:p14="http://schemas.microsoft.com/office/powerpoint/2010/main" val="1439623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ampro2017@gmail.com"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8975" y="5869957"/>
            <a:ext cx="6481314" cy="1477328"/>
          </a:xfrm>
          <a:prstGeom prst="rect">
            <a:avLst/>
          </a:prstGeom>
          <a:noFill/>
        </p:spPr>
        <p:txBody>
          <a:bodyPr wrap="square" rtlCol="0">
            <a:spAutoFit/>
          </a:bodyPr>
          <a:lstStyle/>
          <a:p>
            <a:pPr algn="ctr"/>
            <a:r>
              <a:rPr lang="ja-JP" altLang="en-US" sz="2400" dirty="0" smtClean="0">
                <a:solidFill>
                  <a:schemeClr val="accent2"/>
                </a:solidFill>
                <a:latin typeface="HGP創英角ﾎﾟｯﾌﾟ体" panose="040B0A00000000000000" pitchFamily="50" charset="-128"/>
                <a:ea typeface="HGP創英角ﾎﾟｯﾌﾟ体" panose="040B0A00000000000000" pitchFamily="50" charset="-128"/>
              </a:rPr>
              <a:t>アスリート向け ～</a:t>
            </a:r>
            <a:r>
              <a:rPr lang="ja-JP" altLang="en-US" sz="2400" dirty="0" smtClean="0">
                <a:solidFill>
                  <a:srgbClr val="0070C0"/>
                </a:solidFill>
                <a:latin typeface="HGP創英角ﾎﾟｯﾌﾟ体" panose="040B0A00000000000000" pitchFamily="50" charset="-128"/>
                <a:ea typeface="HGP創英角ﾎﾟｯﾌﾟ体" panose="040B0A00000000000000" pitchFamily="50" charset="-128"/>
              </a:rPr>
              <a:t>魚いっぱい！</a:t>
            </a:r>
            <a:r>
              <a:rPr lang="ja-JP" altLang="en-US" sz="2400" dirty="0" smtClean="0">
                <a:solidFill>
                  <a:srgbClr val="FFC000"/>
                </a:solidFill>
                <a:latin typeface="HGP創英角ﾎﾟｯﾌﾟ体" panose="040B0A00000000000000" pitchFamily="50" charset="-128"/>
                <a:ea typeface="HGP創英角ﾎﾟｯﾌﾟ体" panose="040B0A00000000000000" pitchFamily="50" charset="-128"/>
              </a:rPr>
              <a:t>三</a:t>
            </a:r>
            <a:r>
              <a:rPr lang="ja-JP" altLang="en-US" sz="2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色</a:t>
            </a:r>
            <a:r>
              <a:rPr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マッスル</a:t>
            </a:r>
            <a:r>
              <a:rPr lang="ja-JP" altLang="en-US" sz="2400" dirty="0" smtClean="0">
                <a:solidFill>
                  <a:srgbClr val="FF9999"/>
                </a:solidFill>
                <a:latin typeface="HGP創英角ﾎﾟｯﾌﾟ体" panose="040B0A00000000000000" pitchFamily="50" charset="-128"/>
                <a:ea typeface="HGP創英角ﾎﾟｯﾌﾟ体" panose="040B0A00000000000000" pitchFamily="50" charset="-128"/>
              </a:rPr>
              <a:t>丼</a:t>
            </a:r>
            <a:r>
              <a:rPr lang="ja-JP" altLang="en-US" sz="2400" dirty="0">
                <a:solidFill>
                  <a:schemeClr val="accent2"/>
                </a:solidFill>
                <a:latin typeface="HGP創英角ﾎﾟｯﾌﾟ体" panose="040B0A00000000000000" pitchFamily="50" charset="-128"/>
                <a:ea typeface="HGP創英角ﾎﾟｯﾌﾟ体" panose="040B0A00000000000000" pitchFamily="50" charset="-128"/>
              </a:rPr>
              <a:t>～</a:t>
            </a:r>
            <a:endParaRPr lang="en-US" altLang="ja-JP" sz="2400" dirty="0">
              <a:solidFill>
                <a:schemeClr val="accent2"/>
              </a:solidFill>
              <a:latin typeface="HGP創英角ﾎﾟｯﾌﾟ体" panose="040B0A00000000000000" pitchFamily="50" charset="-128"/>
              <a:ea typeface="HGP創英角ﾎﾟｯﾌﾟ体" panose="040B0A00000000000000" pitchFamily="50" charset="-128"/>
            </a:endParaRPr>
          </a:p>
          <a:p>
            <a:pPr algn="ctr"/>
            <a:endParaRPr lang="en-US" altLang="ja-JP" sz="1600" dirty="0">
              <a:latin typeface="HGS創英角ｺﾞｼｯｸUB" panose="020B0900000000000000" pitchFamily="50" charset="-128"/>
              <a:ea typeface="HGS創英角ｺﾞｼｯｸUB" panose="020B0900000000000000" pitchFamily="50" charset="-128"/>
            </a:endParaRPr>
          </a:p>
          <a:p>
            <a:r>
              <a:rPr lang="ja-JP" altLang="en-US" sz="1600" b="1" dirty="0">
                <a:latin typeface="HGS創英角ｺﾞｼｯｸUB" panose="020B0900000000000000" pitchFamily="50" charset="-128"/>
                <a:ea typeface="HGS創英角ｺﾞｼｯｸUB" panose="020B0900000000000000" pitchFamily="50" charset="-128"/>
              </a:rPr>
              <a:t>学生アスリート</a:t>
            </a:r>
            <a:r>
              <a:rPr lang="ja-JP" altLang="en-US" sz="1600" b="1" dirty="0" smtClean="0">
                <a:latin typeface="HGS創英角ｺﾞｼｯｸUB" panose="020B0900000000000000" pitchFamily="50" charset="-128"/>
                <a:ea typeface="HGS創英角ｺﾞｼｯｸUB" panose="020B0900000000000000" pitchFamily="50" charset="-128"/>
              </a:rPr>
              <a:t>が</a:t>
            </a:r>
            <a:r>
              <a:rPr lang="ja-JP" altLang="en-US" dirty="0">
                <a:solidFill>
                  <a:schemeClr val="accent2"/>
                </a:solidFill>
                <a:latin typeface="HGS創英角ｺﾞｼｯｸUB" panose="020B0900000000000000" pitchFamily="50" charset="-128"/>
                <a:ea typeface="HGS創英角ｺﾞｼｯｸUB" panose="020B0900000000000000" pitchFamily="50" charset="-128"/>
              </a:rPr>
              <a:t>簡単</a:t>
            </a:r>
            <a:r>
              <a:rPr lang="ja-JP" altLang="en-US" dirty="0" smtClean="0">
                <a:solidFill>
                  <a:schemeClr val="accent2"/>
                </a:solidFill>
                <a:latin typeface="HGS創英角ｺﾞｼｯｸUB" panose="020B0900000000000000" pitchFamily="50" charset="-128"/>
                <a:ea typeface="HGS創英角ｺﾞｼｯｸUB" panose="020B0900000000000000" pitchFamily="50" charset="-128"/>
              </a:rPr>
              <a:t>に</a:t>
            </a:r>
            <a:r>
              <a:rPr lang="ja-JP" altLang="en-US" sz="1600" b="1" dirty="0">
                <a:latin typeface="HGS創英角ｺﾞｼｯｸUB" panose="020B0900000000000000" pitchFamily="50" charset="-128"/>
                <a:ea typeface="HGS創英角ｺﾞｼｯｸUB" panose="020B0900000000000000" pitchFamily="50" charset="-128"/>
              </a:rPr>
              <a:t>調理</a:t>
            </a:r>
            <a:r>
              <a:rPr lang="ja-JP" altLang="en-US" sz="1600" dirty="0">
                <a:latin typeface="HGS創英角ｺﾞｼｯｸUB" panose="020B0900000000000000" pitchFamily="50" charset="-128"/>
                <a:ea typeface="HGS創英角ｺﾞｼｯｸUB" panose="020B0900000000000000" pitchFamily="50" charset="-128"/>
              </a:rPr>
              <a:t>することが</a:t>
            </a:r>
            <a:r>
              <a:rPr lang="ja-JP" altLang="en-US" sz="1600" dirty="0" smtClean="0">
                <a:latin typeface="HGS創英角ｺﾞｼｯｸUB" panose="020B0900000000000000" pitchFamily="50" charset="-128"/>
                <a:ea typeface="HGS創英角ｺﾞｼｯｸUB" panose="020B0900000000000000" pitchFamily="50" charset="-128"/>
              </a:rPr>
              <a:t>でき、さらに</a:t>
            </a:r>
            <a:r>
              <a:rPr lang="ja-JP" altLang="en-US" sz="1600" b="1" dirty="0" smtClean="0">
                <a:solidFill>
                  <a:srgbClr val="FF0000"/>
                </a:solidFill>
                <a:latin typeface="HGS創英角ｺﾞｼｯｸUB" panose="020B0900000000000000" pitchFamily="50" charset="-128"/>
                <a:ea typeface="HGS創英角ｺﾞｼｯｸUB" panose="020B0900000000000000" pitchFamily="50" charset="-128"/>
              </a:rPr>
              <a:t>身体づくり</a:t>
            </a:r>
            <a:r>
              <a:rPr lang="ja-JP" altLang="en-US" sz="1600" b="1" dirty="0">
                <a:latin typeface="HGS創英角ｺﾞｼｯｸUB" panose="020B0900000000000000" pitchFamily="50" charset="-128"/>
                <a:ea typeface="HGS創英角ｺﾞｼｯｸUB" panose="020B0900000000000000" pitchFamily="50" charset="-128"/>
              </a:rPr>
              <a:t>に必要</a:t>
            </a:r>
            <a:r>
              <a:rPr lang="ja-JP" altLang="en-US" sz="1600" dirty="0" smtClean="0">
                <a:latin typeface="HGS創英角ｺﾞｼｯｸUB" panose="020B0900000000000000" pitchFamily="50" charset="-128"/>
                <a:ea typeface="HGS創英角ｺﾞｼｯｸUB" panose="020B0900000000000000" pitchFamily="50" charset="-128"/>
              </a:rPr>
              <a:t>な </a:t>
            </a:r>
            <a:r>
              <a:rPr lang="ja-JP" altLang="en-US" sz="1600" b="1" dirty="0" smtClean="0">
                <a:solidFill>
                  <a:srgbClr val="FF0000"/>
                </a:solidFill>
                <a:latin typeface="HGS創英角ｺﾞｼｯｸUB" panose="020B0900000000000000" pitchFamily="50" charset="-128"/>
                <a:ea typeface="HGS創英角ｺﾞｼｯｸUB" panose="020B0900000000000000" pitchFamily="50" charset="-128"/>
              </a:rPr>
              <a:t>たんぱく質 と ビタミン</a:t>
            </a:r>
            <a:r>
              <a:rPr lang="en-US" altLang="ja-JP" sz="1600" b="1" dirty="0" smtClean="0">
                <a:solidFill>
                  <a:srgbClr val="FF0000"/>
                </a:solidFill>
                <a:latin typeface="HGS創英角ｺﾞｼｯｸUB" panose="020B0900000000000000" pitchFamily="50" charset="-128"/>
                <a:ea typeface="HGS創英角ｺﾞｼｯｸUB" panose="020B0900000000000000" pitchFamily="50" charset="-128"/>
              </a:rPr>
              <a:t>B6 </a:t>
            </a:r>
            <a:r>
              <a:rPr lang="ja-JP" altLang="en-US" sz="1600" b="1" dirty="0" smtClean="0">
                <a:latin typeface="HGS創英角ｺﾞｼｯｸUB" panose="020B0900000000000000" pitchFamily="50" charset="-128"/>
                <a:ea typeface="HGS創英角ｺﾞｼｯｸUB" panose="020B0900000000000000" pitchFamily="50" charset="-128"/>
              </a:rPr>
              <a:t>を十分に摂取</a:t>
            </a:r>
            <a:r>
              <a:rPr lang="ja-JP" altLang="en-US" sz="1600" b="1" dirty="0">
                <a:latin typeface="HGS創英角ｺﾞｼｯｸUB" panose="020B0900000000000000" pitchFamily="50" charset="-128"/>
                <a:ea typeface="HGS創英角ｺﾞｼｯｸUB" panose="020B0900000000000000" pitchFamily="50" charset="-128"/>
              </a:rPr>
              <a:t>すること</a:t>
            </a:r>
            <a:r>
              <a:rPr lang="ja-JP" altLang="en-US" sz="1600" b="1" dirty="0" smtClean="0">
                <a:latin typeface="HGS創英角ｺﾞｼｯｸUB" panose="020B0900000000000000" pitchFamily="50" charset="-128"/>
                <a:ea typeface="HGS創英角ｺﾞｼｯｸUB" panose="020B0900000000000000" pitchFamily="50" charset="-128"/>
              </a:rPr>
              <a:t>ができる</a:t>
            </a:r>
            <a:endParaRPr lang="en-US" altLang="ja-JP" sz="1600" b="1" dirty="0" smtClean="0">
              <a:latin typeface="HGS創英角ｺﾞｼｯｸUB" panose="020B0900000000000000" pitchFamily="50" charset="-128"/>
              <a:ea typeface="HGS創英角ｺﾞｼｯｸUB" panose="020B0900000000000000" pitchFamily="50" charset="-128"/>
            </a:endParaRPr>
          </a:p>
          <a:p>
            <a:r>
              <a:rPr lang="ja-JP" altLang="en-US" sz="1600" dirty="0" smtClean="0">
                <a:latin typeface="HGS創英角ｺﾞｼｯｸUB" panose="020B0900000000000000" pitchFamily="50" charset="-128"/>
                <a:ea typeface="HGS創英角ｺﾞｼｯｸUB" panose="020B0900000000000000" pitchFamily="50" charset="-128"/>
              </a:rPr>
              <a:t>メニュー</a:t>
            </a:r>
            <a:r>
              <a:rPr lang="ja-JP" altLang="en-US" sz="1600" dirty="0">
                <a:latin typeface="HGS創英角ｺﾞｼｯｸUB" panose="020B0900000000000000" pitchFamily="50" charset="-128"/>
                <a:ea typeface="HGS創英角ｺﾞｼｯｸUB" panose="020B0900000000000000" pitchFamily="50" charset="-128"/>
              </a:rPr>
              <a:t>です</a:t>
            </a:r>
            <a:r>
              <a:rPr lang="en-US" altLang="ja-JP" sz="1600" dirty="0" smtClean="0">
                <a:latin typeface="HGS創英角ｺﾞｼｯｸUB" panose="020B0900000000000000" pitchFamily="50" charset="-128"/>
                <a:ea typeface="HGS創英角ｺﾞｼｯｸUB" panose="020B0900000000000000" pitchFamily="50" charset="-128"/>
              </a:rPr>
              <a:t>.</a:t>
            </a:r>
            <a:endParaRPr lang="en-US" altLang="ja-JP" sz="1600" dirty="0">
              <a:latin typeface="HGS創英角ｺﾞｼｯｸUB" panose="020B0900000000000000" pitchFamily="50" charset="-128"/>
              <a:ea typeface="HGS創英角ｺﾞｼｯｸUB" panose="020B0900000000000000" pitchFamily="50" charset="-128"/>
            </a:endParaRPr>
          </a:p>
        </p:txBody>
      </p:sp>
      <p:sp>
        <p:nvSpPr>
          <p:cNvPr id="9" name="テキスト ボックス 8"/>
          <p:cNvSpPr txBox="1"/>
          <p:nvPr/>
        </p:nvSpPr>
        <p:spPr>
          <a:xfrm>
            <a:off x="395150" y="8282337"/>
            <a:ext cx="6126480" cy="1384995"/>
          </a:xfrm>
          <a:prstGeom prst="rect">
            <a:avLst/>
          </a:prstGeom>
          <a:noFill/>
        </p:spPr>
        <p:txBody>
          <a:bodyPr wrap="square" rtlCol="0">
            <a:spAutoFit/>
          </a:bodyPr>
          <a:lstStyle/>
          <a:p>
            <a:pPr algn="ctr"/>
            <a:r>
              <a:rPr lang="en-US" altLang="ja-JP" sz="1400" b="1" dirty="0">
                <a:latin typeface="AR P丸ゴシック体M" panose="020B0600010101010101" pitchFamily="50" charset="-128"/>
                <a:ea typeface="AR P丸ゴシック体M" panose="020B0600010101010101" pitchFamily="50" charset="-128"/>
              </a:rPr>
              <a:t>※ </a:t>
            </a:r>
            <a:r>
              <a:rPr lang="ja-JP" altLang="en-US" sz="1400" b="1" dirty="0">
                <a:latin typeface="AR P丸ゴシック体M" panose="020B0600010101010101" pitchFamily="50" charset="-128"/>
                <a:ea typeface="AR P丸ゴシック体M" panose="020B0600010101010101" pitchFamily="50" charset="-128"/>
              </a:rPr>
              <a:t>アンケート</a:t>
            </a:r>
            <a:r>
              <a:rPr lang="ja-JP" altLang="en-US" sz="1400" b="1" dirty="0" smtClean="0">
                <a:latin typeface="AR P丸ゴシック体M" panose="020B0600010101010101" pitchFamily="50" charset="-128"/>
                <a:ea typeface="AR P丸ゴシック体M" panose="020B0600010101010101" pitchFamily="50" charset="-128"/>
              </a:rPr>
              <a:t>のご</a:t>
            </a:r>
            <a:r>
              <a:rPr lang="ja-JP" altLang="en-US" sz="1400" b="1" dirty="0">
                <a:latin typeface="AR P丸ゴシック体M" panose="020B0600010101010101" pitchFamily="50" charset="-128"/>
                <a:ea typeface="AR P丸ゴシック体M" panose="020B0600010101010101" pitchFamily="50" charset="-128"/>
              </a:rPr>
              <a:t>協力</a:t>
            </a:r>
            <a:r>
              <a:rPr lang="ja-JP" altLang="en-US" sz="1400" b="1" dirty="0" smtClean="0">
                <a:latin typeface="AR P丸ゴシック体M" panose="020B0600010101010101" pitchFamily="50" charset="-128"/>
                <a:ea typeface="AR P丸ゴシック体M" panose="020B0600010101010101" pitchFamily="50" charset="-128"/>
              </a:rPr>
              <a:t> </a:t>
            </a:r>
            <a:r>
              <a:rPr lang="en-US" altLang="ja-JP" sz="1400" b="1" dirty="0">
                <a:latin typeface="AR P丸ゴシック体M" panose="020B0600010101010101" pitchFamily="50" charset="-128"/>
                <a:ea typeface="AR P丸ゴシック体M" panose="020B0600010101010101" pitchFamily="50" charset="-128"/>
              </a:rPr>
              <a:t>※</a:t>
            </a:r>
          </a:p>
          <a:p>
            <a:r>
              <a:rPr lang="ja-JP" altLang="en-US" sz="1400" b="1" smtClean="0">
                <a:latin typeface="AR P丸ゴシック体M" panose="020B0600010101010101" pitchFamily="50" charset="-128"/>
                <a:ea typeface="AR P丸ゴシック体M" panose="020B0600010101010101" pitchFamily="50" charset="-128"/>
              </a:rPr>
              <a:t>アスリート向け </a:t>
            </a:r>
            <a:r>
              <a:rPr lang="ja-JP" altLang="en-US" sz="1400" b="1" dirty="0" smtClean="0">
                <a:latin typeface="AR P丸ゴシック体M" panose="020B0600010101010101" pitchFamily="50" charset="-128"/>
                <a:ea typeface="AR P丸ゴシック体M" panose="020B0600010101010101" pitchFamily="50" charset="-128"/>
              </a:rPr>
              <a:t>三色丼 を</a:t>
            </a:r>
            <a:r>
              <a:rPr lang="ja-JP" altLang="en-US" sz="1400" b="1" dirty="0">
                <a:latin typeface="AR P丸ゴシック体M" panose="020B0600010101010101" pitchFamily="50" charset="-128"/>
                <a:ea typeface="AR P丸ゴシック体M" panose="020B0600010101010101" pitchFamily="50" charset="-128"/>
              </a:rPr>
              <a:t>お召し上がりいただいた皆様には、</a:t>
            </a:r>
            <a:r>
              <a:rPr lang="ja-JP" altLang="en-US" sz="1400" b="1" dirty="0" smtClean="0">
                <a:latin typeface="AR P丸ゴシック体M" panose="020B0600010101010101" pitchFamily="50" charset="-128"/>
                <a:ea typeface="AR P丸ゴシック体M" panose="020B0600010101010101" pitchFamily="50" charset="-128"/>
              </a:rPr>
              <a:t>アンケートへのご協力をお願いします。</a:t>
            </a:r>
            <a:r>
              <a:rPr lang="ja-JP" altLang="en-US" sz="1400" b="1" dirty="0">
                <a:latin typeface="AR P丸ゴシック体M" panose="020B0600010101010101" pitchFamily="50" charset="-128"/>
                <a:ea typeface="AR P丸ゴシック体M" panose="020B0600010101010101" pitchFamily="50" charset="-128"/>
              </a:rPr>
              <a:t>皆様から回答いただいた内容は今後</a:t>
            </a:r>
            <a:r>
              <a:rPr lang="ja-JP" altLang="en-US" sz="1400" b="1" dirty="0" smtClean="0">
                <a:latin typeface="AR P丸ゴシック体M" panose="020B0600010101010101" pitchFamily="50" charset="-128"/>
                <a:ea typeface="AR P丸ゴシック体M" panose="020B0600010101010101" pitchFamily="50" charset="-128"/>
              </a:rPr>
              <a:t>の活動</a:t>
            </a:r>
            <a:r>
              <a:rPr lang="ja-JP" altLang="en-US" sz="1400" b="1" dirty="0">
                <a:latin typeface="AR P丸ゴシック体M" panose="020B0600010101010101" pitchFamily="50" charset="-128"/>
                <a:ea typeface="AR P丸ゴシック体M" panose="020B0600010101010101" pitchFamily="50" charset="-128"/>
              </a:rPr>
              <a:t>の参考にさせていただきます</a:t>
            </a:r>
            <a:r>
              <a:rPr lang="en-US" altLang="ja-JP" sz="1400" b="1" dirty="0">
                <a:latin typeface="AR P丸ゴシック体M" panose="020B0600010101010101" pitchFamily="50" charset="-128"/>
                <a:ea typeface="AR P丸ゴシック体M" panose="020B0600010101010101" pitchFamily="50" charset="-128"/>
              </a:rPr>
              <a:t>.</a:t>
            </a:r>
          </a:p>
          <a:p>
            <a:pPr algn="ctr"/>
            <a:r>
              <a:rPr lang="ja-JP" altLang="en-US" sz="1400" b="1" dirty="0">
                <a:latin typeface="AR P丸ゴシック体M" panose="020B0600010101010101" pitchFamily="50" charset="-128"/>
                <a:ea typeface="AR P丸ゴシック体M" panose="020B0600010101010101" pitchFamily="50" charset="-128"/>
              </a:rPr>
              <a:t>お問い合わせ先： </a:t>
            </a:r>
            <a:r>
              <a:rPr lang="en-US" altLang="ja-JP" sz="1400" b="1" dirty="0">
                <a:latin typeface="AR P丸ゴシック体M" panose="020B0600010101010101" pitchFamily="50" charset="-128"/>
                <a:ea typeface="AR P丸ゴシック体M" panose="020B0600010101010101" pitchFamily="50" charset="-128"/>
                <a:hlinkClick r:id="rId2"/>
              </a:rPr>
              <a:t>rampro2017@gmail.com</a:t>
            </a:r>
            <a:r>
              <a:rPr lang="ja-JP" altLang="en-US" sz="1400" b="1" dirty="0">
                <a:latin typeface="AR P丸ゴシック体M" panose="020B0600010101010101" pitchFamily="50" charset="-128"/>
                <a:ea typeface="AR P丸ゴシック体M" panose="020B0600010101010101" pitchFamily="50" charset="-128"/>
              </a:rPr>
              <a:t> （ 代表学生： 藤江 ）</a:t>
            </a:r>
            <a:endParaRPr lang="en-US" altLang="ja-JP" sz="1400" b="1" dirty="0">
              <a:latin typeface="AR P丸ゴシック体M" panose="020B0600010101010101" pitchFamily="50" charset="-128"/>
              <a:ea typeface="AR P丸ゴシック体M" panose="020B0600010101010101" pitchFamily="50" charset="-128"/>
            </a:endParaRPr>
          </a:p>
          <a:p>
            <a:pPr algn="ctr"/>
            <a:r>
              <a:rPr lang="en-US" altLang="ja-JP" sz="1400" b="1" dirty="0">
                <a:latin typeface="AR P丸ゴシック体M" panose="020B0600010101010101" pitchFamily="50" charset="-128"/>
                <a:ea typeface="AR P丸ゴシック体M" panose="020B0600010101010101" pitchFamily="50" charset="-128"/>
              </a:rPr>
              <a:t>※</a:t>
            </a:r>
            <a:r>
              <a:rPr lang="ja-JP" altLang="en-US" sz="1400" b="1" dirty="0">
                <a:latin typeface="AR P丸ゴシック体M" panose="020B0600010101010101" pitchFamily="50" charset="-128"/>
                <a:ea typeface="AR P丸ゴシック体M" panose="020B0600010101010101" pitchFamily="50" charset="-128"/>
              </a:rPr>
              <a:t>本取組は酪農学園大学学生生活援護会の支援を受けて活動しております</a:t>
            </a:r>
            <a:r>
              <a:rPr lang="en-US" altLang="ja-JP" sz="1400" b="1" dirty="0">
                <a:latin typeface="AR P丸ゴシック体M" panose="020B0600010101010101" pitchFamily="50" charset="-128"/>
                <a:ea typeface="AR P丸ゴシック体M" panose="020B0600010101010101" pitchFamily="50" charset="-128"/>
              </a:rPr>
              <a:t>.</a:t>
            </a:r>
            <a:endParaRPr lang="ja-JP" altLang="en-US" sz="1400" b="1" dirty="0">
              <a:latin typeface="AR P丸ゴシック体M" panose="020B0600010101010101" pitchFamily="50" charset="-128"/>
              <a:ea typeface="AR P丸ゴシック体M" panose="020B0600010101010101" pitchFamily="50" charset="-128"/>
            </a:endParaRPr>
          </a:p>
        </p:txBody>
      </p:sp>
      <p:sp>
        <p:nvSpPr>
          <p:cNvPr id="13" name="正方形/長方形 12"/>
          <p:cNvSpPr/>
          <p:nvPr/>
        </p:nvSpPr>
        <p:spPr>
          <a:xfrm>
            <a:off x="326570" y="8314552"/>
            <a:ext cx="6263639" cy="1384995"/>
          </a:xfrm>
          <a:prstGeom prst="rect">
            <a:avLst/>
          </a:prstGeom>
          <a:noFill/>
          <a:ln w="2857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3494737" y="2042936"/>
            <a:ext cx="2672958" cy="954107"/>
          </a:xfrm>
          <a:prstGeom prst="rect">
            <a:avLst/>
          </a:prstGeom>
          <a:noFill/>
        </p:spPr>
        <p:txBody>
          <a:bodyPr wrap="square" rtlCol="0">
            <a:spAutoFit/>
          </a:bodyPr>
          <a:lstStyle/>
          <a:p>
            <a:r>
              <a:rPr lang="en-US" altLang="ja-JP" sz="2800" b="1" dirty="0">
                <a:solidFill>
                  <a:srgbClr val="FF0000"/>
                </a:solidFill>
                <a:latin typeface="HGS創英角ｺﾞｼｯｸUB" panose="020B0900000000000000" pitchFamily="50" charset="-128"/>
                <a:ea typeface="HGS創英角ｺﾞｼｯｸUB" panose="020B0900000000000000" pitchFamily="50" charset="-128"/>
              </a:rPr>
              <a:t>1</a:t>
            </a:r>
            <a:r>
              <a:rPr lang="ja-JP" altLang="en-US" sz="2800" b="1" dirty="0">
                <a:solidFill>
                  <a:srgbClr val="FF0000"/>
                </a:solidFill>
                <a:latin typeface="HGS創英角ｺﾞｼｯｸUB" panose="020B0900000000000000" pitchFamily="50" charset="-128"/>
                <a:ea typeface="HGS創英角ｺﾞｼｯｸUB" panose="020B0900000000000000" pitchFamily="50" charset="-128"/>
              </a:rPr>
              <a:t>食　</a:t>
            </a:r>
            <a:r>
              <a:rPr lang="en-US" altLang="ja-JP" sz="2800" b="1" dirty="0">
                <a:solidFill>
                  <a:srgbClr val="FF0000"/>
                </a:solidFill>
                <a:latin typeface="HGS創英角ｺﾞｼｯｸUB" panose="020B0900000000000000" pitchFamily="50" charset="-128"/>
                <a:ea typeface="HGS創英角ｺﾞｼｯｸUB" panose="020B0900000000000000" pitchFamily="50" charset="-128"/>
              </a:rPr>
              <a:t>100</a:t>
            </a:r>
            <a:r>
              <a:rPr lang="ja-JP" altLang="en-US" sz="2800" b="1" dirty="0">
                <a:solidFill>
                  <a:srgbClr val="FF0000"/>
                </a:solidFill>
                <a:latin typeface="HGS創英角ｺﾞｼｯｸUB" panose="020B0900000000000000" pitchFamily="50" charset="-128"/>
                <a:ea typeface="HGS創英角ｺﾞｼｯｸUB" panose="020B0900000000000000" pitchFamily="50" charset="-128"/>
              </a:rPr>
              <a:t>円（限定</a:t>
            </a:r>
            <a:r>
              <a:rPr lang="en-US" altLang="ja-JP" sz="2800" b="1" dirty="0">
                <a:solidFill>
                  <a:srgbClr val="FF0000"/>
                </a:solidFill>
                <a:latin typeface="HGS創英角ｺﾞｼｯｸUB" panose="020B0900000000000000" pitchFamily="50" charset="-128"/>
                <a:ea typeface="HGS創英角ｺﾞｼｯｸUB" panose="020B0900000000000000" pitchFamily="50" charset="-128"/>
              </a:rPr>
              <a:t>100</a:t>
            </a:r>
            <a:r>
              <a:rPr lang="ja-JP" altLang="en-US" sz="2800" b="1" dirty="0">
                <a:solidFill>
                  <a:srgbClr val="FF0000"/>
                </a:solidFill>
                <a:latin typeface="HGS創英角ｺﾞｼｯｸUB" panose="020B0900000000000000" pitchFamily="50" charset="-128"/>
                <a:ea typeface="HGS創英角ｺﾞｼｯｸUB" panose="020B0900000000000000" pitchFamily="50" charset="-128"/>
              </a:rPr>
              <a:t>食）</a:t>
            </a:r>
          </a:p>
        </p:txBody>
      </p:sp>
      <p:sp>
        <p:nvSpPr>
          <p:cNvPr id="3" name="角丸四角形 2"/>
          <p:cNvSpPr/>
          <p:nvPr/>
        </p:nvSpPr>
        <p:spPr>
          <a:xfrm>
            <a:off x="505608" y="3146329"/>
            <a:ext cx="5787420" cy="2598267"/>
          </a:xfrm>
          <a:prstGeom prst="roundRect">
            <a:avLst/>
          </a:prstGeom>
          <a:solidFill>
            <a:schemeClr val="bg1">
              <a:lumMod val="85000"/>
            </a:schemeClr>
          </a:solidFill>
          <a:ln w="76200">
            <a:solidFill>
              <a:srgbClr val="FF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実施日</a:t>
            </a:r>
            <a:r>
              <a:rPr lang="en-US" altLang="ja-JP"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　</a:t>
            </a:r>
            <a:r>
              <a:rPr lang="en-US" altLang="ja-JP" dirty="0" smtClean="0">
                <a:solidFill>
                  <a:srgbClr val="FF33CC"/>
                </a:solidFill>
                <a:latin typeface="HGP創英角ﾎﾟｯﾌﾟ体" panose="040B0A00000000000000" pitchFamily="50" charset="-128"/>
                <a:ea typeface="HGP創英角ﾎﾟｯﾌﾟ体" panose="040B0A00000000000000" pitchFamily="50" charset="-128"/>
              </a:rPr>
              <a:t>2018</a:t>
            </a:r>
            <a:r>
              <a:rPr lang="ja-JP" altLang="en-US" dirty="0">
                <a:solidFill>
                  <a:srgbClr val="FF33CC"/>
                </a:solidFill>
                <a:latin typeface="HGP創英角ﾎﾟｯﾌﾟ体" panose="040B0A00000000000000" pitchFamily="50" charset="-128"/>
                <a:ea typeface="HGP創英角ﾎﾟｯﾌﾟ体" panose="040B0A00000000000000" pitchFamily="50" charset="-128"/>
              </a:rPr>
              <a:t>年　　</a:t>
            </a:r>
            <a:r>
              <a:rPr lang="en-US" altLang="ja-JP" sz="2800" b="1" dirty="0">
                <a:solidFill>
                  <a:srgbClr val="FF33CC"/>
                </a:solidFill>
                <a:latin typeface="HGP創英角ﾎﾟｯﾌﾟ体" panose="040B0A00000000000000" pitchFamily="50" charset="-128"/>
                <a:ea typeface="HGP創英角ﾎﾟｯﾌﾟ体" panose="040B0A00000000000000" pitchFamily="50" charset="-128"/>
              </a:rPr>
              <a:t>11 </a:t>
            </a:r>
            <a:r>
              <a:rPr lang="ja-JP" altLang="en-US" sz="2800" b="1" dirty="0">
                <a:solidFill>
                  <a:srgbClr val="FF33CC"/>
                </a:solidFill>
                <a:latin typeface="HGP創英角ﾎﾟｯﾌﾟ体" panose="040B0A00000000000000" pitchFamily="50" charset="-128"/>
                <a:ea typeface="HGP創英角ﾎﾟｯﾌﾟ体" panose="040B0A00000000000000" pitchFamily="50" charset="-128"/>
              </a:rPr>
              <a:t>月 </a:t>
            </a:r>
            <a:r>
              <a:rPr lang="en-US" altLang="ja-JP" sz="2800" b="1" dirty="0">
                <a:solidFill>
                  <a:srgbClr val="FF33CC"/>
                </a:solidFill>
                <a:latin typeface="HGP創英角ﾎﾟｯﾌﾟ体" panose="040B0A00000000000000" pitchFamily="50" charset="-128"/>
                <a:ea typeface="HGP創英角ﾎﾟｯﾌﾟ体" panose="040B0A00000000000000" pitchFamily="50" charset="-128"/>
              </a:rPr>
              <a:t>22 </a:t>
            </a:r>
            <a:r>
              <a:rPr lang="ja-JP" altLang="en-US" sz="2800" b="1" dirty="0">
                <a:solidFill>
                  <a:srgbClr val="FF33CC"/>
                </a:solidFill>
                <a:latin typeface="HGP創英角ﾎﾟｯﾌﾟ体" panose="040B0A00000000000000" pitchFamily="50" charset="-128"/>
                <a:ea typeface="HGP創英角ﾎﾟｯﾌﾟ体" panose="040B0A00000000000000" pitchFamily="50" charset="-128"/>
              </a:rPr>
              <a:t>日（木） </a:t>
            </a:r>
            <a:endParaRPr lang="en-US" altLang="ja-JP" sz="2800" b="1" dirty="0">
              <a:solidFill>
                <a:srgbClr val="FF33CC"/>
              </a:solidFill>
              <a:latin typeface="HGP創英角ﾎﾟｯﾌﾟ体" panose="040B0A00000000000000" pitchFamily="50" charset="-128"/>
              <a:ea typeface="HGP創英角ﾎﾟｯﾌﾟ体" panose="040B0A00000000000000" pitchFamily="50" charset="-128"/>
            </a:endParaRPr>
          </a:p>
          <a:p>
            <a:r>
              <a:rPr lang="ja-JP" altLang="en-US" sz="2000" b="1" dirty="0">
                <a:solidFill>
                  <a:srgbClr val="FF33CC"/>
                </a:solidFill>
                <a:latin typeface="HGP創英角ﾎﾟｯﾌﾟ体" panose="040B0A00000000000000" pitchFamily="50" charset="-128"/>
                <a:ea typeface="HGP創英角ﾎﾟｯﾌﾟ体" panose="040B0A00000000000000" pitchFamily="50" charset="-128"/>
              </a:rPr>
              <a:t>　　　</a:t>
            </a:r>
            <a:r>
              <a:rPr lang="ja-JP" altLang="en-US" sz="2000" b="1" dirty="0" smtClean="0">
                <a:solidFill>
                  <a:srgbClr val="FF33CC"/>
                </a:solidFill>
                <a:latin typeface="HGP創英角ﾎﾟｯﾌﾟ体" panose="040B0A00000000000000" pitchFamily="50" charset="-128"/>
                <a:ea typeface="HGP創英角ﾎﾟｯﾌﾟ体" panose="040B0A00000000000000" pitchFamily="50" charset="-128"/>
              </a:rPr>
              <a:t>　　　</a:t>
            </a:r>
            <a:r>
              <a:rPr lang="ja-JP" altLang="en-US" sz="2000" b="1" dirty="0">
                <a:solidFill>
                  <a:srgbClr val="FF33CC"/>
                </a:solidFill>
                <a:latin typeface="HGP創英角ﾎﾟｯﾌﾟ体" panose="040B0A00000000000000" pitchFamily="50" charset="-128"/>
                <a:ea typeface="HGP創英角ﾎﾟｯﾌﾟ体" panose="040B0A00000000000000" pitchFamily="50" charset="-128"/>
              </a:rPr>
              <a:t>　</a:t>
            </a:r>
            <a:r>
              <a:rPr lang="ja-JP" altLang="en-US" sz="2000" b="1" dirty="0" smtClean="0">
                <a:solidFill>
                  <a:srgbClr val="FF33CC"/>
                </a:solidFill>
                <a:latin typeface="HGP創英角ﾎﾟｯﾌﾟ体" panose="040B0A00000000000000" pitchFamily="50" charset="-128"/>
                <a:ea typeface="HGP創英角ﾎﾟｯﾌﾟ体" panose="040B0A00000000000000" pitchFamily="50" charset="-128"/>
              </a:rPr>
              <a:t>　</a:t>
            </a:r>
            <a:r>
              <a:rPr lang="en-US" altLang="ja-JP" sz="2400" b="1" dirty="0" smtClean="0">
                <a:solidFill>
                  <a:schemeClr val="tx1"/>
                </a:solidFill>
                <a:latin typeface="HGP創英角ﾎﾟｯﾌﾟ体" panose="040B0A00000000000000" pitchFamily="50" charset="-128"/>
                <a:ea typeface="HGP創英角ﾎﾟｯﾌﾟ体" panose="040B0A00000000000000" pitchFamily="50" charset="-128"/>
              </a:rPr>
              <a:t>12</a:t>
            </a:r>
            <a:r>
              <a:rPr lang="ja-JP" altLang="en-US" sz="2400" b="1" dirty="0">
                <a:solidFill>
                  <a:schemeClr val="tx1"/>
                </a:solidFill>
                <a:latin typeface="HGP創英角ﾎﾟｯﾌﾟ体" panose="040B0A00000000000000" pitchFamily="50" charset="-128"/>
                <a:ea typeface="HGP創英角ﾎﾟｯﾌﾟ体" panose="040B0A00000000000000" pitchFamily="50" charset="-128"/>
              </a:rPr>
              <a:t>：</a:t>
            </a:r>
            <a:r>
              <a:rPr lang="en-US" altLang="ja-JP" sz="2400" b="1" dirty="0">
                <a:solidFill>
                  <a:schemeClr val="tx1"/>
                </a:solidFill>
                <a:latin typeface="HGP創英角ﾎﾟｯﾌﾟ体" panose="040B0A00000000000000" pitchFamily="50" charset="-128"/>
                <a:ea typeface="HGP創英角ﾎﾟｯﾌﾟ体" panose="040B0A00000000000000" pitchFamily="50" charset="-128"/>
              </a:rPr>
              <a:t>00</a:t>
            </a:r>
            <a:r>
              <a:rPr lang="ja-JP" altLang="en-US" sz="2400" b="1" dirty="0">
                <a:solidFill>
                  <a:schemeClr val="tx1"/>
                </a:solidFill>
                <a:latin typeface="HGP創英角ﾎﾟｯﾌﾟ体" panose="040B0A00000000000000" pitchFamily="50" charset="-128"/>
                <a:ea typeface="HGP創英角ﾎﾟｯﾌﾟ体" panose="040B0A00000000000000" pitchFamily="50" charset="-128"/>
              </a:rPr>
              <a:t>～ （なくなり次第終了）</a:t>
            </a:r>
            <a:endParaRPr lang="en-US" altLang="ja-JP" sz="2400" b="1" dirty="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1600" dirty="0">
              <a:solidFill>
                <a:srgbClr val="FF33CC"/>
              </a:solidFill>
              <a:latin typeface="HGP創英角ﾎﾟｯﾌﾟ体" panose="040B0A00000000000000" pitchFamily="50" charset="-128"/>
              <a:ea typeface="HGP創英角ﾎﾟｯﾌﾟ体" panose="040B0A00000000000000" pitchFamily="50" charset="-128"/>
            </a:endParaRPr>
          </a:p>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場所</a:t>
            </a:r>
            <a:r>
              <a:rPr lang="en-US" altLang="ja-JP"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生協学園ホール </a:t>
            </a:r>
            <a:r>
              <a:rPr lang="en-US" altLang="ja-JP" dirty="0">
                <a:solidFill>
                  <a:schemeClr val="tx1"/>
                </a:solidFill>
                <a:latin typeface="HGP創英角ﾎﾟｯﾌﾟ体" panose="040B0A00000000000000" pitchFamily="50" charset="-128"/>
                <a:ea typeface="HGP創英角ﾎﾟｯﾌﾟ体" panose="040B0A00000000000000" pitchFamily="50" charset="-128"/>
              </a:rPr>
              <a:t>1 </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階 （入口横のブース）</a:t>
            </a:r>
            <a:endParaRPr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主催</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酪農</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アスリートめしプロジェクト</a:t>
            </a:r>
            <a:endParaRPr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a:t>
            </a:r>
            <a:r>
              <a:rPr lang="en-US" altLang="ja-JP" dirty="0" err="1">
                <a:solidFill>
                  <a:schemeClr val="tx1"/>
                </a:solidFill>
                <a:latin typeface="HGP創英角ﾎﾟｯﾌﾟ体" panose="040B0A00000000000000" pitchFamily="50" charset="-128"/>
                <a:ea typeface="HGP創英角ﾎﾟｯﾌﾟ体" panose="040B0A00000000000000" pitchFamily="50" charset="-128"/>
              </a:rPr>
              <a:t>Rakuno</a:t>
            </a:r>
            <a:r>
              <a:rPr lang="en-US" altLang="ja-JP" dirty="0">
                <a:solidFill>
                  <a:schemeClr val="tx1"/>
                </a:solidFill>
                <a:latin typeface="HGP創英角ﾎﾟｯﾌﾟ体" panose="040B0A00000000000000" pitchFamily="50" charset="-128"/>
                <a:ea typeface="HGP創英角ﾎﾟｯﾌﾟ体" panose="040B0A00000000000000" pitchFamily="50" charset="-128"/>
              </a:rPr>
              <a:t> Athlete Meshi </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Project</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rPr>
              <a:t>RAM</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プロ）</a:t>
            </a:r>
            <a:endParaRPr lang="en-US" altLang="ja-JP"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3165239" y="2010935"/>
            <a:ext cx="3098202" cy="1072172"/>
          </a:xfrm>
          <a:prstGeom prst="wedgeEllipseCallout">
            <a:avLst>
              <a:gd name="adj1" fmla="val -52083"/>
              <a:gd name="adj2" fmla="val -67350"/>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結合子 6"/>
          <p:cNvSpPr/>
          <p:nvPr/>
        </p:nvSpPr>
        <p:spPr>
          <a:xfrm>
            <a:off x="1861073" y="7358232"/>
            <a:ext cx="4980793" cy="89369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S創英角ｺﾞｼｯｸUB" panose="020B0900000000000000" pitchFamily="50" charset="-128"/>
                <a:ea typeface="HGS創英角ｺﾞｼｯｸUB" panose="020B0900000000000000" pitchFamily="50" charset="-128"/>
              </a:rPr>
              <a:t>鯖</a:t>
            </a:r>
            <a:r>
              <a:rPr lang="ja-JP" altLang="en-US" sz="1600" dirty="0">
                <a:latin typeface="HGS創英角ｺﾞｼｯｸUB" panose="020B0900000000000000" pitchFamily="50" charset="-128"/>
                <a:ea typeface="HGS創英角ｺﾞｼｯｸUB" panose="020B0900000000000000" pitchFamily="50" charset="-128"/>
              </a:rPr>
              <a:t>の缶詰・</a:t>
            </a:r>
            <a:r>
              <a:rPr lang="ja-JP" altLang="en-US" sz="1600" dirty="0" smtClean="0">
                <a:latin typeface="HGS創英角ｺﾞｼｯｸUB" panose="020B0900000000000000" pitchFamily="50" charset="-128"/>
                <a:ea typeface="HGS創英角ｺﾞｼｯｸUB" panose="020B0900000000000000" pitchFamily="50" charset="-128"/>
              </a:rPr>
              <a:t>鮭などたんぱく質を含む魚と</a:t>
            </a:r>
            <a:r>
              <a:rPr lang="ja-JP" altLang="en-US" sz="1600" dirty="0">
                <a:latin typeface="HGS創英角ｺﾞｼｯｸUB" panose="020B0900000000000000" pitchFamily="50" charset="-128"/>
                <a:ea typeface="HGS創英角ｺﾞｼｯｸUB" panose="020B0900000000000000" pitchFamily="50" charset="-128"/>
              </a:rPr>
              <a:t>ビタミン</a:t>
            </a:r>
            <a:r>
              <a:rPr lang="en-US" altLang="ja-JP" sz="1600" dirty="0">
                <a:latin typeface="HGS創英角ｺﾞｼｯｸUB" panose="020B0900000000000000" pitchFamily="50" charset="-128"/>
                <a:ea typeface="HGS創英角ｺﾞｼｯｸUB" panose="020B0900000000000000" pitchFamily="50" charset="-128"/>
              </a:rPr>
              <a:t>B6</a:t>
            </a:r>
            <a:r>
              <a:rPr lang="ja-JP" altLang="en-US" sz="1600" dirty="0">
                <a:latin typeface="HGS創英角ｺﾞｼｯｸUB" panose="020B0900000000000000" pitchFamily="50" charset="-128"/>
                <a:ea typeface="HGS創英角ｺﾞｼｯｸUB" panose="020B0900000000000000" pitchFamily="50" charset="-128"/>
              </a:rPr>
              <a:t>が含まれて</a:t>
            </a:r>
            <a:r>
              <a:rPr lang="ja-JP" altLang="en-US" sz="1600" dirty="0" smtClean="0">
                <a:latin typeface="HGS創英角ｺﾞｼｯｸUB" panose="020B0900000000000000" pitchFamily="50" charset="-128"/>
                <a:ea typeface="HGS創英角ｺﾞｼｯｸUB" panose="020B0900000000000000" pitchFamily="50" charset="-128"/>
              </a:rPr>
              <a:t>いる</a:t>
            </a:r>
            <a:endParaRPr lang="en-US" altLang="ja-JP" sz="1600" smtClean="0">
              <a:latin typeface="HGS創英角ｺﾞｼｯｸUB" panose="020B0900000000000000" pitchFamily="50" charset="-128"/>
              <a:ea typeface="HGS創英角ｺﾞｼｯｸUB" panose="020B0900000000000000" pitchFamily="50" charset="-128"/>
            </a:endParaRPr>
          </a:p>
          <a:p>
            <a:pPr algn="ctr"/>
            <a:r>
              <a:rPr lang="ja-JP" altLang="en-US" sz="1600" smtClean="0">
                <a:latin typeface="HGS創英角ｺﾞｼｯｸUB" panose="020B0900000000000000" pitchFamily="50" charset="-128"/>
                <a:ea typeface="HGS創英角ｺﾞｼｯｸUB" panose="020B0900000000000000" pitchFamily="50" charset="-128"/>
              </a:rPr>
              <a:t>ニンニク</a:t>
            </a:r>
            <a:r>
              <a:rPr lang="ja-JP" altLang="en-US" sz="1600" dirty="0">
                <a:latin typeface="HGS創英角ｺﾞｼｯｸUB" panose="020B0900000000000000" pitchFamily="50" charset="-128"/>
                <a:ea typeface="HGS創英角ｺﾞｼｯｸUB" panose="020B0900000000000000" pitchFamily="50" charset="-128"/>
              </a:rPr>
              <a:t>の芽を組み合わせました</a:t>
            </a:r>
            <a:r>
              <a:rPr lang="en-US" altLang="ja-JP" sz="1600" dirty="0">
                <a:latin typeface="HGS創英角ｺﾞｼｯｸUB" panose="020B0900000000000000" pitchFamily="50" charset="-128"/>
                <a:ea typeface="HGS創英角ｺﾞｼｯｸUB" panose="020B0900000000000000" pitchFamily="50" charset="-128"/>
              </a:rPr>
              <a:t>.</a:t>
            </a:r>
          </a:p>
        </p:txBody>
      </p:sp>
      <p:pic>
        <p:nvPicPr>
          <p:cNvPr id="10" name="図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391" b="98001" l="9223" r="76011"/>
                    </a14:imgEffect>
                  </a14:imgLayer>
                </a14:imgProps>
              </a:ext>
              <a:ext uri="{28A0092B-C50C-407E-A947-70E740481C1C}">
                <a14:useLocalDpi xmlns:a14="http://schemas.microsoft.com/office/drawing/2010/main" val="0"/>
              </a:ext>
            </a:extLst>
          </a:blip>
          <a:srcRect l="9009" t="6353" r="23579" b="1255"/>
          <a:stretch/>
        </p:blipFill>
        <p:spPr>
          <a:xfrm rot="5400000">
            <a:off x="38446" y="648880"/>
            <a:ext cx="2753627" cy="2830518"/>
          </a:xfrm>
          <a:prstGeom prst="rect">
            <a:avLst/>
          </a:prstGeom>
          <a:noFill/>
          <a:ln>
            <a:noFill/>
          </a:ln>
        </p:spPr>
      </p:pic>
      <p:sp>
        <p:nvSpPr>
          <p:cNvPr id="15" name="テキスト ボックス 14"/>
          <p:cNvSpPr txBox="1"/>
          <p:nvPr/>
        </p:nvSpPr>
        <p:spPr>
          <a:xfrm>
            <a:off x="1949241" y="72140"/>
            <a:ext cx="3854121" cy="584775"/>
          </a:xfrm>
          <a:prstGeom prst="rect">
            <a:avLst/>
          </a:prstGeom>
          <a:noFill/>
        </p:spPr>
        <p:txBody>
          <a:bodyPr wrap="square" rtlCol="0">
            <a:spAutoFit/>
          </a:bodyPr>
          <a:lstStyle/>
          <a:p>
            <a:r>
              <a:rPr lang="ja-JP" altLang="en-US" sz="32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アスリート向け</a:t>
            </a:r>
            <a:endParaRPr lang="ja-JP" altLang="en-US" sz="3200" dirty="0"/>
          </a:p>
        </p:txBody>
      </p:sp>
      <p:sp>
        <p:nvSpPr>
          <p:cNvPr id="4" name="テキスト ボックス 3"/>
          <p:cNvSpPr txBox="1"/>
          <p:nvPr/>
        </p:nvSpPr>
        <p:spPr>
          <a:xfrm>
            <a:off x="2151421" y="152207"/>
            <a:ext cx="4832011" cy="1823576"/>
          </a:xfrm>
          <a:prstGeom prst="rect">
            <a:avLst/>
          </a:prstGeom>
          <a:noFill/>
        </p:spPr>
        <p:txBody>
          <a:bodyPr wrap="square" rtlCol="0">
            <a:spAutoFit/>
          </a:bodyPr>
          <a:lstStyle/>
          <a:p>
            <a:pPr>
              <a:lnSpc>
                <a:spcPts val="4500"/>
              </a:lnSpc>
            </a:pPr>
            <a:endParaRPr lang="en-US" altLang="ja-JP" sz="36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endParaRPr>
          </a:p>
          <a:p>
            <a:pPr>
              <a:lnSpc>
                <a:spcPts val="4500"/>
              </a:lnSpc>
            </a:pPr>
            <a:r>
              <a:rPr lang="en-US" altLang="ja-JP" sz="3600" dirty="0" smtClean="0">
                <a:solidFill>
                  <a:schemeClr val="tx1">
                    <a:lumMod val="65000"/>
                    <a:lumOff val="35000"/>
                  </a:schemeClr>
                </a:solidFill>
                <a:latin typeface="HGS創英角ｺﾞｼｯｸUB" panose="020B0900000000000000" pitchFamily="50" charset="-128"/>
                <a:ea typeface="HGS創英角ｺﾞｼｯｸUB" panose="020B0900000000000000" pitchFamily="50" charset="-128"/>
              </a:rPr>
              <a:t> </a:t>
            </a:r>
            <a:r>
              <a:rPr lang="ja-JP" altLang="en-US" sz="5400" dirty="0" smtClean="0">
                <a:solidFill>
                  <a:schemeClr val="accent1">
                    <a:lumMod val="75000"/>
                  </a:schemeClr>
                </a:solidFill>
                <a:latin typeface="HGS創英角ｺﾞｼｯｸUB" panose="020B0900000000000000" pitchFamily="50" charset="-128"/>
                <a:ea typeface="HGS創英角ｺﾞｼｯｸUB" panose="020B0900000000000000" pitchFamily="50" charset="-128"/>
              </a:rPr>
              <a:t>魚いっぱい！</a:t>
            </a:r>
            <a:endParaRPr lang="en-US" altLang="ja-JP" sz="3600"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a:p>
            <a:pPr>
              <a:lnSpc>
                <a:spcPts val="4500"/>
              </a:lnSpc>
            </a:pPr>
            <a:r>
              <a:rPr lang="ja-JP" altLang="en-US" sz="4400" dirty="0" smtClean="0">
                <a:solidFill>
                  <a:srgbClr val="FF0000"/>
                </a:solidFill>
                <a:latin typeface="HGS創英角ｺﾞｼｯｸUB" panose="020B0900000000000000" pitchFamily="50" charset="-128"/>
                <a:ea typeface="HGS創英角ｺﾞｼｯｸUB" panose="020B0900000000000000" pitchFamily="50" charset="-128"/>
              </a:rPr>
              <a:t>　</a:t>
            </a:r>
            <a:r>
              <a:rPr lang="ja-JP" altLang="en-US" sz="5400" dirty="0" smtClean="0">
                <a:solidFill>
                  <a:srgbClr val="FFC000"/>
                </a:solidFill>
                <a:latin typeface="HGS創英角ｺﾞｼｯｸUB" panose="020B0900000000000000" pitchFamily="50" charset="-128"/>
                <a:ea typeface="HGS創英角ｺﾞｼｯｸUB" panose="020B0900000000000000" pitchFamily="50" charset="-128"/>
              </a:rPr>
              <a:t>三</a:t>
            </a:r>
            <a:r>
              <a:rPr lang="ja-JP" altLang="en-US" sz="5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色</a:t>
            </a:r>
            <a:r>
              <a:rPr lang="ja-JP" altLang="en-US" sz="4000" dirty="0">
                <a:solidFill>
                  <a:srgbClr val="FF0000"/>
                </a:solidFill>
                <a:latin typeface="HGS創英角ｺﾞｼｯｸUB" panose="020B0900000000000000" pitchFamily="50" charset="-128"/>
                <a:ea typeface="HGS創英角ｺﾞｼｯｸUB" panose="020B0900000000000000" pitchFamily="50" charset="-128"/>
              </a:rPr>
              <a:t>マッスル</a:t>
            </a:r>
            <a:r>
              <a:rPr lang="ja-JP" altLang="en-US" sz="5400" dirty="0" smtClean="0">
                <a:solidFill>
                  <a:srgbClr val="FF9999"/>
                </a:solidFill>
                <a:latin typeface="HGS創英角ｺﾞｼｯｸUB" panose="020B0900000000000000" pitchFamily="50" charset="-128"/>
                <a:ea typeface="HGS創英角ｺﾞｼｯｸUB" panose="020B0900000000000000" pitchFamily="50" charset="-128"/>
              </a:rPr>
              <a:t>丼</a:t>
            </a:r>
            <a:endParaRPr lang="en-US" altLang="ja-JP" sz="8800" dirty="0">
              <a:solidFill>
                <a:srgbClr val="FF9999"/>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303934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TotalTime>
  <Words>134</Words>
  <Application>Microsoft Office PowerPoint</Application>
  <PresentationFormat>A4 210 x 297 mm</PresentationFormat>
  <Paragraphs>22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 P丸ゴシック体M</vt:lpstr>
      <vt:lpstr>HGP創英角ﾎﾟｯﾌﾟ体</vt:lpstr>
      <vt:lpstr>HGS創英角ｺﾞｼｯｸUB</vt: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藤江 衣織</dc:creator>
  <cp:lastModifiedBy>藤江 衣織</cp:lastModifiedBy>
  <cp:revision>53</cp:revision>
  <cp:lastPrinted>2018-11-15T04:52:58Z</cp:lastPrinted>
  <dcterms:created xsi:type="dcterms:W3CDTF">2018-11-07T00:05:12Z</dcterms:created>
  <dcterms:modified xsi:type="dcterms:W3CDTF">2018-11-19T23:43:22Z</dcterms:modified>
</cp:coreProperties>
</file>